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87" r:id="rId6"/>
    <p:sldId id="288" r:id="rId7"/>
    <p:sldId id="286" r:id="rId8"/>
    <p:sldId id="260" r:id="rId9"/>
    <p:sldId id="261" r:id="rId10"/>
    <p:sldId id="289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843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156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4/10/2022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4/10/2022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NBA Shot Log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DSC 650 by Jesse Zamora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38602E7-492E-47A6-AE71-03FBEBBB03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 advTm="7811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NBA Shot Log Analysis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4AB8BA5-348F-4FC4-92F5-EC64C5EB2D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610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74">
        <p:fade/>
      </p:transition>
    </mc:Choice>
    <mc:Fallback>
      <p:transition spd="med" advTm="17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EDA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/>
          <a:p>
            <a:r>
              <a:rPr lang="en-US" dirty="0"/>
              <a:t>Weird issue with touch time having a negative value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/>
          <a:p>
            <a:r>
              <a:rPr lang="en-US" dirty="0"/>
              <a:t>Remove the negative value and replace with mean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/>
          <a:p>
            <a:r>
              <a:rPr lang="en-US" dirty="0"/>
              <a:t>Shows how some data can have errors</a:t>
            </a:r>
          </a:p>
          <a:p>
            <a:r>
              <a:rPr lang="en-US" dirty="0"/>
              <a:t>Shows how to fix errors in data</a:t>
            </a:r>
          </a:p>
          <a:p>
            <a:r>
              <a:rPr lang="en-US" dirty="0"/>
              <a:t>Replacing value with the mean is a way to show that you are not influencing the data </a:t>
            </a:r>
          </a:p>
        </p:txBody>
      </p:sp>
      <p:pic>
        <p:nvPicPr>
          <p:cNvPr id="8" name="Picture 7" descr="Table&#10;&#10;Description automatically generated with medium confidence">
            <a:extLst>
              <a:ext uri="{FF2B5EF4-FFF2-40B4-BE49-F238E27FC236}">
                <a16:creationId xmlns:a16="http://schemas.microsoft.com/office/drawing/2014/main" id="{86F63B1F-2393-48E1-BEA6-4BC875BF4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651" y="2554446"/>
            <a:ext cx="5943600" cy="358584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3CC24ED-E6A3-49D0-9EC2-9B8825F658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1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7976">
        <p:fade/>
      </p:transition>
    </mc:Choice>
    <mc:Fallback>
      <p:transition spd="med" advTm="979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Key Findings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/>
          <a:p>
            <a:r>
              <a:rPr lang="en-US" dirty="0"/>
              <a:t>Shot percentage by player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/>
          <a:p>
            <a:r>
              <a:rPr lang="en-US" dirty="0"/>
              <a:t>Players that make the most “hits”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/>
          <a:p>
            <a:r>
              <a:rPr lang="en-US" dirty="0"/>
              <a:t>Deandre Jordan ranks the highest at 71.25 percent</a:t>
            </a:r>
          </a:p>
          <a:p>
            <a:r>
              <a:rPr lang="en-US" dirty="0"/>
              <a:t>Expected results were that the players highest scorers would be on the list, however,  a lot of defensive players were located here. </a:t>
            </a:r>
          </a:p>
        </p:txBody>
      </p:sp>
      <p:pic>
        <p:nvPicPr>
          <p:cNvPr id="9" name="Picture 8" descr="Graphical user interface, table&#10;&#10;Description automatically generated with medium confidence">
            <a:extLst>
              <a:ext uri="{FF2B5EF4-FFF2-40B4-BE49-F238E27FC236}">
                <a16:creationId xmlns:a16="http://schemas.microsoft.com/office/drawing/2014/main" id="{9321613C-4D03-4060-A893-2C4224C2E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068" y="2329093"/>
            <a:ext cx="3132650" cy="355628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19CC802-6C3D-4A8F-B2D1-D89B2CD9C1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0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3981">
        <p:fade/>
      </p:transition>
    </mc:Choice>
    <mc:Fallback>
      <p:transition spd="med" advTm="339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Interesting finds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95FDAC5-9874-43B3-B23D-1F68724AD7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867">
        <p:fade/>
      </p:transition>
    </mc:Choice>
    <mc:Fallback>
      <p:transition spd="med" advTm="18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Scatterplots and hit rates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/>
          <a:p>
            <a:r>
              <a:rPr lang="en-US" dirty="0"/>
              <a:t>Hit rate by seconds left on the shot clock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/>
          <a:p>
            <a:r>
              <a:rPr lang="en-US" dirty="0"/>
              <a:t>20-22 seconds!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/>
          <a:p>
            <a:r>
              <a:rPr lang="en-US" dirty="0"/>
              <a:t>This chart shows that 20-22 seconds on the shot clock is the highest percentage of made shots</a:t>
            </a:r>
          </a:p>
          <a:p>
            <a:r>
              <a:rPr lang="en-US" dirty="0"/>
              <a:t>Dropping down immediately</a:t>
            </a:r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16B46020-63F7-4578-9174-0A041F39A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293" y="2195512"/>
            <a:ext cx="5410200" cy="298132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0EEA350-D877-4AE2-A130-CD6DA6A0E3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812">
        <p:fade/>
      </p:transition>
    </mc:Choice>
    <mc:Fallback>
      <p:transition spd="med" advTm="228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3 pointer vs 2 pointer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/>
          <a:p>
            <a:r>
              <a:rPr lang="en-US" dirty="0"/>
              <a:t>Which shot is better?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/>
          <a:p>
            <a:r>
              <a:rPr lang="en-US" dirty="0"/>
              <a:t>2 pointer has the higher hit rate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/>
          <a:p>
            <a:r>
              <a:rPr lang="en-US" dirty="0"/>
              <a:t>35 percent for 3 pointer</a:t>
            </a:r>
          </a:p>
          <a:p>
            <a:r>
              <a:rPr lang="en-US" dirty="0"/>
              <a:t>48 percent for 2 pointer</a:t>
            </a:r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FA53C36-1671-45EA-9C8C-3F431A9F9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893" y="2231482"/>
            <a:ext cx="4191000" cy="17526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D805B5E-D52D-49FF-B916-F0D6BC68C6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77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8300">
        <p:fade/>
      </p:transition>
    </mc:Choice>
    <mc:Fallback>
      <p:transition spd="med" advTm="38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323FB-427E-4A8D-B473-AB0657D8D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pointers by player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398C1C-6656-4A73-A680-62A81CDC2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A14BC722-47D0-4DAD-B8C0-A417060C0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41" y="1752600"/>
            <a:ext cx="3314700" cy="3352800"/>
          </a:xfrm>
          <a:prstGeom prst="rect">
            <a:avLst/>
          </a:prstGeom>
        </p:spPr>
      </p:pic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AE971D19-B7CF-495F-8A3C-CEE88F615446}"/>
              </a:ext>
            </a:extLst>
          </p:cNvPr>
          <p:cNvSpPr txBox="1">
            <a:spLocks/>
          </p:cNvSpPr>
          <p:nvPr/>
        </p:nvSpPr>
        <p:spPr>
          <a:xfrm>
            <a:off x="6051550" y="1752600"/>
            <a:ext cx="5183188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Shows the players with the highest percentage of hitting a 3-point shot.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1F6080E-5812-4533-919D-1C5B7F0C1B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425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629">
        <p:fade/>
      </p:transition>
    </mc:Choice>
    <mc:Fallback>
      <p:transition spd="med" advTm="206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GB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465BDEC-3204-4E6E-BF85-A106ACFDAA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 advTm="263677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93</TotalTime>
  <Words>201</Words>
  <Application>Microsoft Office PowerPoint</Application>
  <PresentationFormat>Widescreen</PresentationFormat>
  <Paragraphs>36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Trade Gothic LT Pro</vt:lpstr>
      <vt:lpstr>Trebuchet MS</vt:lpstr>
      <vt:lpstr>Office Theme</vt:lpstr>
      <vt:lpstr>NBA Shot Log Analysis</vt:lpstr>
      <vt:lpstr>NBA Shot Log Analysis</vt:lpstr>
      <vt:lpstr>EDA </vt:lpstr>
      <vt:lpstr>Key Findings</vt:lpstr>
      <vt:lpstr>Interesting finds</vt:lpstr>
      <vt:lpstr>Scatterplots and hit rates</vt:lpstr>
      <vt:lpstr>3 pointer vs 2 pointer</vt:lpstr>
      <vt:lpstr>3 pointers by player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Safety</dc:title>
  <dc:creator>Jesse Zamora</dc:creator>
  <cp:lastModifiedBy>Jesse Zamora</cp:lastModifiedBy>
  <cp:revision>4</cp:revision>
  <dcterms:created xsi:type="dcterms:W3CDTF">2022-01-24T04:14:02Z</dcterms:created>
  <dcterms:modified xsi:type="dcterms:W3CDTF">2022-04-11T02:37:42Z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